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331" r:id="rId1"/>
    <p:sldMasterId id="2147484344" r:id="rId2"/>
  </p:sldMasterIdLst>
  <p:notesMasterIdLst>
    <p:notesMasterId r:id="rId15"/>
  </p:notesMasterIdLst>
  <p:handoutMasterIdLst>
    <p:handoutMasterId r:id="rId16"/>
  </p:handoutMasterIdLst>
  <p:sldIdLst>
    <p:sldId id="625" r:id="rId3"/>
    <p:sldId id="626" r:id="rId4"/>
    <p:sldId id="471" r:id="rId5"/>
    <p:sldId id="440" r:id="rId6"/>
    <p:sldId id="323" r:id="rId7"/>
    <p:sldId id="627" r:id="rId8"/>
    <p:sldId id="628" r:id="rId9"/>
    <p:sldId id="436" r:id="rId10"/>
    <p:sldId id="578" r:id="rId11"/>
    <p:sldId id="489" r:id="rId12"/>
    <p:sldId id="490" r:id="rId13"/>
    <p:sldId id="567" r:id="rId1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E2"/>
    <a:srgbClr val="F67530"/>
    <a:srgbClr val="ED6430"/>
    <a:srgbClr val="EBE6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35" autoAdjust="0"/>
  </p:normalViewPr>
  <p:slideViewPr>
    <p:cSldViewPr>
      <p:cViewPr varScale="1">
        <p:scale>
          <a:sx n="85" d="100"/>
          <a:sy n="85" d="100"/>
        </p:scale>
        <p:origin x="127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155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200"/>
            </a:lvl1pPr>
          </a:lstStyle>
          <a:p>
            <a:fld id="{394C81A6-5621-435E-A2C3-B9A8B5212812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200"/>
            </a:lvl1pPr>
          </a:lstStyle>
          <a:p>
            <a:fld id="{D438C3AD-2FDC-4378-B6F3-3AF1235D8A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68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1" y="1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1" y="4560571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1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1" y="9121141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2CEE9FA-5614-47DC-B920-D15EC28730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673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C012FE-1634-43C8-8F10-6314D1DC6D44}" type="slidenum">
              <a:rPr lang="en-US">
                <a:latin typeface="Times New Roman" pitchFamily="18" charset="0"/>
              </a:rPr>
              <a:pPr/>
              <a:t>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1"/>
            <a:ext cx="5852160" cy="4320540"/>
          </a:xfrm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34" charset="0"/>
                <a:ea typeface="ＭＳ Ｐゴシック" charset="-128"/>
              </a:rPr>
              <a:t>The answers to these questions will allow you to place the patient in one of the 5 categories shown here.  Each category is given a color code so that they can be recognized quickly.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C012FE-1634-43C8-8F10-6314D1DC6D44}" type="slidenum">
              <a:rPr lang="en-US">
                <a:latin typeface="Times New Roman" pitchFamily="18" charset="0"/>
              </a:rPr>
              <a:pPr/>
              <a:t>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1"/>
            <a:ext cx="5852160" cy="4320540"/>
          </a:xfrm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34" charset="0"/>
                <a:ea typeface="ＭＳ Ｐゴシック" charset="-128"/>
              </a:rPr>
              <a:t>The answers to these questions will allow you to place the patient in one of the 5 categories shown here.  Each category is given a color code so that they can be recognized quickly.</a:t>
            </a:r>
          </a:p>
        </p:txBody>
      </p:sp>
    </p:spTree>
    <p:extLst>
      <p:ext uri="{BB962C8B-B14F-4D97-AF65-F5344CB8AC3E}">
        <p14:creationId xmlns:p14="http://schemas.microsoft.com/office/powerpoint/2010/main" val="2268047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0689">
              <a:defRPr/>
            </a:pPr>
            <a:fld id="{B2CEE9FA-5614-47DC-B920-D15EC287305A}" type="slidenum">
              <a:rPr lang="en-US">
                <a:solidFill>
                  <a:srgbClr val="000000"/>
                </a:solidFill>
              </a:rPr>
              <a:pPr defTabSz="950689"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240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8/1/2017</a:t>
            </a: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0ABE039-077E-4445-A543-6D4CDF7B2FC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4" descr="MMRS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94600" y="5384800"/>
            <a:ext cx="15494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7940-B296-43DD-90EE-8450F7776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61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pPr>
              <a:defRPr/>
            </a:pPr>
            <a:r>
              <a:rPr lang="en-US"/>
              <a:t>8/1/2017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0932E95-CA6B-4764-8FAF-570A3AE82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0846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4242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075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0267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1743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5425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7673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6736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FC233-C977-4916-A375-BB9E4286F2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7752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698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16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16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8107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1" y="2821840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1905006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8/1/2017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2ADCC1C1-CC5A-483E-970A-CD94747BF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6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A300-DE44-415C-AE4E-3330FA9C4D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4CE4E-5832-410A-9AD9-62B3FC403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C07C-FED2-48FE-A8DA-1713771F1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8/1/2017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D26A-3923-4047-9191-4B3133A0A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735B-CBA3-4EED-9196-B2F56C213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71" y="1004674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9" name="Rectangle 8"/>
          <p:cNvSpPr/>
          <p:nvPr/>
        </p:nvSpPr>
        <p:spPr>
          <a:xfrm rot="21420000">
            <a:off x="596708" y="998822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6D23-6163-4D0B-B407-F54FC21C87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8/1/2017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58D8228-DBEE-4FFE-84F9-0691981B715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4" descr="MMRSlogo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594600" y="5384800"/>
            <a:ext cx="15494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33" r:id="rId2"/>
    <p:sldLayoutId id="2147484334" r:id="rId3"/>
    <p:sldLayoutId id="2147484335" r:id="rId4"/>
    <p:sldLayoutId id="2147484336" r:id="rId5"/>
    <p:sldLayoutId id="2147484337" r:id="rId6"/>
    <p:sldLayoutId id="2147484338" r:id="rId7"/>
    <p:sldLayoutId id="2147484339" r:id="rId8"/>
    <p:sldLayoutId id="2147484340" r:id="rId9"/>
    <p:sldLayoutId id="2147484341" r:id="rId10"/>
    <p:sldLayoutId id="2147484342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3200" b="1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800" b="1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800" b="1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24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>
            <a:extLst>
              <a:ext uri="{FF2B5EF4-FFF2-40B4-BE49-F238E27FC236}">
                <a16:creationId xmlns:a16="http://schemas.microsoft.com/office/drawing/2014/main" id="{A7C1FA5B-87A9-47E1-A315-6BEA12F1F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172200"/>
          </a:xfrm>
          <a:prstGeom prst="rect">
            <a:avLst/>
          </a:prstGeom>
          <a:solidFill>
            <a:srgbClr val="0064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/>
          </a:p>
        </p:txBody>
      </p:sp>
      <p:pic>
        <p:nvPicPr>
          <p:cNvPr id="1027" name="Picture 7" descr="PH_MVH_footerWhite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2988"/>
            <a:ext cx="91440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359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64B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64B9"/>
          </a:solidFill>
          <a:latin typeface="Trebuchet MS" pitchFamily="34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64B9"/>
          </a:solidFill>
          <a:latin typeface="Trebuchet MS" pitchFamily="34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64B9"/>
          </a:solidFill>
          <a:latin typeface="Trebuchet MS" pitchFamily="34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64B9"/>
          </a:solidFill>
          <a:latin typeface="Trebuchet MS" pitchFamily="34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64B9"/>
          </a:solidFill>
          <a:latin typeface="Trebuchet MS" pitchFamily="34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64B9"/>
          </a:solidFill>
          <a:latin typeface="Trebuchet MS" pitchFamily="34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64B9"/>
          </a:solidFill>
          <a:latin typeface="Trebuchet MS" pitchFamily="34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64B9"/>
          </a:solidFill>
          <a:latin typeface="Trebuchet MS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4B9"/>
        </a:buClr>
        <a:buFont typeface="Times" panose="02020603050405020304" pitchFamily="18" charset="0"/>
        <a:buChar char="•"/>
        <a:defRPr sz="3200">
          <a:solidFill>
            <a:srgbClr val="0064B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2E817-3F57-342D-784D-0F2A10778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4578" y="1981200"/>
            <a:ext cx="5105400" cy="2868168"/>
          </a:xfrm>
        </p:spPr>
        <p:txBody>
          <a:bodyPr>
            <a:noAutofit/>
          </a:bodyPr>
          <a:lstStyle/>
          <a:p>
            <a:r>
              <a:rPr lang="en-US" sz="5400" dirty="0"/>
              <a:t>Triage &amp; Tools for QTD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B3F5980-28E1-E8C9-13D4-572214E87B18}"/>
              </a:ext>
            </a:extLst>
          </p:cNvPr>
          <p:cNvSpPr txBox="1">
            <a:spLocks/>
          </p:cNvSpPr>
          <p:nvPr/>
        </p:nvSpPr>
        <p:spPr>
          <a:xfrm>
            <a:off x="3521505" y="1524000"/>
            <a:ext cx="5114778" cy="1143000"/>
          </a:xfrm>
          <a:prstGeom prst="rect">
            <a:avLst/>
          </a:prstGeom>
        </p:spPr>
        <p:txBody>
          <a:bodyPr vert="horz" lIns="45720" tIns="0" rIns="45720" bIns="0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None/>
              <a:defRPr kumimoji="0" sz="2200" b="1" kern="1200" baseline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800" b="1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None/>
              <a:defRPr kumimoji="0"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800" b="1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None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spcAft>
                <a:spcPts val="0"/>
              </a:spcAft>
            </a:pPr>
            <a:r>
              <a:rPr lang="en-US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EMS</a:t>
            </a:r>
          </a:p>
        </p:txBody>
      </p:sp>
    </p:spTree>
    <p:extLst>
      <p:ext uri="{BB962C8B-B14F-4D97-AF65-F5344CB8AC3E}">
        <p14:creationId xmlns:p14="http://schemas.microsoft.com/office/powerpoint/2010/main" val="3048840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370DAB0-B7FE-6199-8C4F-1A47A3C64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028700"/>
            <a:ext cx="6057900" cy="382122"/>
          </a:xfrm>
        </p:spPr>
        <p:txBody>
          <a:bodyPr>
            <a:normAutofit/>
          </a:bodyPr>
          <a:lstStyle/>
          <a:p>
            <a:r>
              <a:rPr lang="en-US" sz="2400" dirty="0">
                <a:effectLst>
                  <a:outerShdw blurRad="38100" dist="38100" dir="2700000" algn="ctr" rotWithShape="0">
                    <a:srgbClr val="0064E2"/>
                  </a:outerShdw>
                </a:effectLst>
                <a:latin typeface="Arial"/>
              </a:rPr>
              <a:t>TAG the Patient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59D3E5D-53DB-AE4B-748A-175E18857BA0}"/>
              </a:ext>
            </a:extLst>
          </p:cNvPr>
          <p:cNvSpPr txBox="1">
            <a:spLocks/>
          </p:cNvSpPr>
          <p:nvPr/>
        </p:nvSpPr>
        <p:spPr>
          <a:xfrm>
            <a:off x="3028950" y="1630545"/>
            <a:ext cx="4171950" cy="434339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800" b="1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800" b="1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4546A"/>
              </a:buClr>
            </a:pPr>
            <a:r>
              <a:rPr lang="en-US" sz="2700" dirty="0">
                <a:solidFill>
                  <a:srgbClr val="00B050"/>
                </a:solidFill>
                <a:latin typeface="Trebuchet MS"/>
              </a:rPr>
              <a:t>Use GREEN (Drill) Tags for QTDs </a:t>
            </a:r>
          </a:p>
          <a:p>
            <a:pPr lvl="1">
              <a:buClr>
                <a:srgbClr val="FFC000"/>
              </a:buClr>
            </a:pPr>
            <a:r>
              <a:rPr lang="en-US" sz="2400" dirty="0">
                <a:solidFill>
                  <a:prstClr val="black"/>
                </a:solidFill>
                <a:latin typeface="Trebuchet MS"/>
              </a:rPr>
              <a:t>Fill it out to document:</a:t>
            </a:r>
          </a:p>
          <a:p>
            <a:pPr lvl="2">
              <a:buClr>
                <a:srgbClr val="FFC000"/>
              </a:buClr>
            </a:pPr>
            <a:r>
              <a:rPr lang="en-US" sz="2400" dirty="0">
                <a:solidFill>
                  <a:srgbClr val="0064E2"/>
                </a:solidFill>
                <a:latin typeface="Trebuchet MS"/>
              </a:rPr>
              <a:t>Patient info</a:t>
            </a:r>
          </a:p>
          <a:p>
            <a:pPr lvl="2">
              <a:buClr>
                <a:srgbClr val="FFC000"/>
              </a:buClr>
            </a:pPr>
            <a:r>
              <a:rPr lang="en-US" sz="2400" dirty="0">
                <a:solidFill>
                  <a:srgbClr val="0064E2"/>
                </a:solidFill>
                <a:latin typeface="Trebuchet MS"/>
              </a:rPr>
              <a:t>Assessments</a:t>
            </a:r>
          </a:p>
          <a:p>
            <a:pPr lvl="2">
              <a:buClr>
                <a:srgbClr val="FFC000"/>
              </a:buClr>
            </a:pPr>
            <a:r>
              <a:rPr lang="en-US" sz="2400" dirty="0">
                <a:solidFill>
                  <a:srgbClr val="0064E2"/>
                </a:solidFill>
                <a:latin typeface="Trebuchet MS"/>
              </a:rPr>
              <a:t>Treatments</a:t>
            </a:r>
          </a:p>
          <a:p>
            <a:pPr lvl="2">
              <a:buClr>
                <a:srgbClr val="FFC000"/>
              </a:buClr>
            </a:pPr>
            <a:r>
              <a:rPr lang="en-US" sz="2100" dirty="0">
                <a:solidFill>
                  <a:srgbClr val="0064E2"/>
                </a:solidFill>
                <a:latin typeface="Trebuchet MS"/>
              </a:rPr>
              <a:t>Keep bottom section of your tags for your records</a:t>
            </a:r>
          </a:p>
          <a:p>
            <a:pPr lvl="2">
              <a:buClr>
                <a:srgbClr val="FFC000"/>
              </a:buClr>
            </a:pPr>
            <a:endParaRPr lang="en-US" sz="2400" dirty="0">
              <a:solidFill>
                <a:srgbClr val="0064E2"/>
              </a:solidFill>
              <a:latin typeface="Trebuchet MS"/>
            </a:endParaRPr>
          </a:p>
          <a:p>
            <a:pPr lvl="2">
              <a:buClr>
                <a:srgbClr val="FFC000"/>
              </a:buClr>
            </a:pPr>
            <a:endParaRPr lang="en-US" sz="1800" dirty="0">
              <a:solidFill>
                <a:prstClr val="black"/>
              </a:solidFill>
              <a:latin typeface="Trebuchet M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60C0CA-CA1C-9371-860B-72628FAAA1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35172" t="9687" r="45268" b="8313"/>
          <a:stretch/>
        </p:blipFill>
        <p:spPr bwMode="auto">
          <a:xfrm>
            <a:off x="1424199" y="1485900"/>
            <a:ext cx="167012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08EB3D5-C6AA-3CFE-3A0F-A7812E3F5B50}"/>
              </a:ext>
            </a:extLst>
          </p:cNvPr>
          <p:cNvSpPr/>
          <p:nvPr/>
        </p:nvSpPr>
        <p:spPr>
          <a:xfrm>
            <a:off x="1436976" y="4655957"/>
            <a:ext cx="1657350" cy="1143000"/>
          </a:xfrm>
          <a:prstGeom prst="rect">
            <a:avLst/>
          </a:prstGeom>
          <a:noFill/>
          <a:ln w="158750">
            <a:solidFill>
              <a:srgbClr val="00B0F0"/>
            </a:solidFill>
          </a:ln>
          <a:effectLst>
            <a:outerShdw blurRad="1524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  <a:latin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0" y="971550"/>
            <a:ext cx="6057900" cy="416052"/>
          </a:xfrm>
        </p:spPr>
        <p:txBody>
          <a:bodyPr>
            <a:normAutofit/>
          </a:bodyPr>
          <a:lstStyle/>
          <a:p>
            <a:r>
              <a:rPr lang="en-US" sz="2400" dirty="0">
                <a:effectLst>
                  <a:outerShdw blurRad="38100" dist="38100" dir="2700000" algn="ctr" rotWithShape="0">
                    <a:srgbClr val="0064E2"/>
                  </a:outerShdw>
                </a:effectLst>
                <a:latin typeface="Arial"/>
              </a:rPr>
              <a:t>QTD Tags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9103" y="1428750"/>
            <a:ext cx="2686050" cy="4229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/>
              <a:t>Do NOT use White or Blue Tags for QTDs</a:t>
            </a:r>
            <a:endParaRPr lang="en-US" dirty="0"/>
          </a:p>
        </p:txBody>
      </p:sp>
      <p:pic>
        <p:nvPicPr>
          <p:cNvPr id="5" name="Picture 4" descr="FIRE_triage-cards-final_TRAINING2.jpg">
            <a:extLst>
              <a:ext uri="{FF2B5EF4-FFF2-40B4-BE49-F238E27FC236}">
                <a16:creationId xmlns:a16="http://schemas.microsoft.com/office/drawing/2014/main" id="{F1DA78DF-5E24-4EB2-A112-E4C429CD67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1" y="1657349"/>
            <a:ext cx="1704503" cy="43434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7" name="Content Placeholder 3" descr="FIRE_triage-cards-final_Live2.jpg">
            <a:extLst>
              <a:ext uri="{FF2B5EF4-FFF2-40B4-BE49-F238E27FC236}">
                <a16:creationId xmlns:a16="http://schemas.microsoft.com/office/drawing/2014/main" id="{6107C7C4-70B6-41BE-A2EE-627C13CB2BB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1657349"/>
            <a:ext cx="1704504" cy="43434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AB3460-205B-8C36-7443-C850DE38ED46}"/>
              </a:ext>
            </a:extLst>
          </p:cNvPr>
          <p:cNvCxnSpPr/>
          <p:nvPr/>
        </p:nvCxnSpPr>
        <p:spPr>
          <a:xfrm>
            <a:off x="1143001" y="1657349"/>
            <a:ext cx="3076103" cy="434340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1314450"/>
            <a:ext cx="6000750" cy="388620"/>
          </a:xfrm>
        </p:spPr>
        <p:txBody>
          <a:bodyPr>
            <a:noAutofit/>
          </a:bodyPr>
          <a:lstStyle/>
          <a:p>
            <a:pPr algn="ctr"/>
            <a:r>
              <a:rPr lang="en-US" sz="3000" dirty="0">
                <a:effectLst>
                  <a:outerShdw blurRad="38100" dist="38100" dir="2700000" algn="ctr" rotWithShape="0">
                    <a:srgbClr val="0064E2"/>
                  </a:outerShdw>
                </a:effectLst>
                <a:latin typeface="Arial"/>
              </a:rPr>
              <a:t>expectations</a:t>
            </a:r>
            <a:endParaRPr lang="en-US" sz="2700" dirty="0">
              <a:effectLst>
                <a:outerShdw blurRad="38100" dist="38100" dir="2700000" algn="ctr" rotWithShape="0">
                  <a:srgbClr val="0064E2"/>
                </a:outerShdw>
              </a:effectLst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771650"/>
            <a:ext cx="5429250" cy="4114800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EDs expect a Ribbon &amp; Tag on EVERY EMS patient during QTDs 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(and during a real-world MCI!)</a:t>
            </a:r>
          </a:p>
          <a:p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EDs expect a radio call on the MCI Talk Group on EVERY EMS patient during QTDs</a:t>
            </a:r>
          </a:p>
          <a:p>
            <a:pPr lvl="1"/>
            <a:r>
              <a:rPr lang="en-US" sz="2400" dirty="0">
                <a:solidFill>
                  <a:srgbClr val="0064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the next MCI QTD Crash Course!</a:t>
            </a:r>
          </a:p>
        </p:txBody>
      </p:sp>
    </p:spTree>
    <p:extLst>
      <p:ext uri="{BB962C8B-B14F-4D97-AF65-F5344CB8AC3E}">
        <p14:creationId xmlns:p14="http://schemas.microsoft.com/office/powerpoint/2010/main" val="3952430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315200" cy="1371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Quarterly Triage Days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260" y="1752600"/>
            <a:ext cx="7873340" cy="4800600"/>
          </a:xfrm>
        </p:spPr>
        <p:txBody>
          <a:bodyPr>
            <a:no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Agreed on by GDAHA, GMVEMSC, RPAB, et al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hours each quarter 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 of week different each quarter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Communicated to all hospitals and EMS agencies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Includes Ribbons, “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Tags, MCI Radio Talk Groups, and more</a:t>
            </a:r>
          </a:p>
        </p:txBody>
      </p:sp>
    </p:spTree>
    <p:extLst>
      <p:ext uri="{BB962C8B-B14F-4D97-AF65-F5344CB8AC3E}">
        <p14:creationId xmlns:p14="http://schemas.microsoft.com/office/powerpoint/2010/main" val="2962335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315200" cy="1371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Quarterly Triage Days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260" y="1752600"/>
            <a:ext cx="7797140" cy="4800600"/>
          </a:xfrm>
        </p:spPr>
        <p:txBody>
          <a:bodyPr>
            <a:no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QTDs are opportunities</a:t>
            </a:r>
          </a:p>
          <a:p>
            <a:pPr lvl="1"/>
            <a:r>
              <a:rPr lang="en-US" sz="3200" dirty="0">
                <a:solidFill>
                  <a:srgbClr val="0064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There’s no way to know when – or where - the next MCI will happen</a:t>
            </a:r>
          </a:p>
          <a:p>
            <a:pPr lvl="1"/>
            <a:r>
              <a:rPr lang="en-US" sz="3200" b="1" dirty="0">
                <a:solidFill>
                  <a:srgbClr val="0064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is NOT the time</a:t>
            </a:r>
            <a:r>
              <a:rPr lang="en-US" sz="3200" dirty="0">
                <a:solidFill>
                  <a:srgbClr val="0064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figure out how to use SALT, </a:t>
            </a:r>
            <a:r>
              <a:rPr lang="en-US" sz="3200">
                <a:solidFill>
                  <a:srgbClr val="0064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Ribbons, Tags, </a:t>
            </a:r>
            <a:r>
              <a:rPr lang="en-US" sz="3200" dirty="0">
                <a:solidFill>
                  <a:srgbClr val="0064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Radios</a:t>
            </a:r>
            <a:endParaRPr lang="en-US" sz="3200" b="1" dirty="0">
              <a:solidFill>
                <a:srgbClr val="0064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OPPORTUNITY FOR US ALL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EMS and EDs -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WORK TOGETHER!</a:t>
            </a:r>
          </a:p>
        </p:txBody>
      </p:sp>
    </p:spTree>
    <p:extLst>
      <p:ext uri="{BB962C8B-B14F-4D97-AF65-F5344CB8AC3E}">
        <p14:creationId xmlns:p14="http://schemas.microsoft.com/office/powerpoint/2010/main" val="1946909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239000" cy="5562600"/>
          </a:xfrm>
        </p:spPr>
        <p:txBody>
          <a:bodyPr>
            <a:normAutofit/>
          </a:bodyPr>
          <a:lstStyle/>
          <a:p>
            <a:r>
              <a:rPr lang="en-US" sz="3600" dirty="0"/>
              <a:t>For EVERY EMS patient:</a:t>
            </a:r>
          </a:p>
          <a:p>
            <a:pPr lvl="1"/>
            <a:r>
              <a:rPr lang="en-US" sz="3200" dirty="0">
                <a:solidFill>
                  <a:srgbClr val="0064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Assign a realistic SALT Category </a:t>
            </a:r>
          </a:p>
          <a:p>
            <a:pPr lvl="1"/>
            <a:endParaRPr lang="en-US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7696200" cy="59436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SALT for QTD</a:t>
            </a: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E60AC358-1378-598A-D43D-46E85C920C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825875"/>
              </p:ext>
            </p:extLst>
          </p:nvPr>
        </p:nvGraphicFramePr>
        <p:xfrm>
          <a:off x="886130" y="2209800"/>
          <a:ext cx="620047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4570349" imgH="3427466" progId="PowerPoint.Slide.12">
                  <p:embed/>
                </p:oleObj>
              </mc:Choice>
              <mc:Fallback>
                <p:oleObj name="Slide" r:id="rId2" imgW="4570349" imgH="3427466" progId="PowerPoint.Slide.12">
                  <p:embed/>
                  <p:pic>
                    <p:nvPicPr>
                      <p:cNvPr id="119812" name="Object 2">
                        <a:extLst>
                          <a:ext uri="{FF2B5EF4-FFF2-40B4-BE49-F238E27FC236}">
                            <a16:creationId xmlns:a16="http://schemas.microsoft.com/office/drawing/2014/main" id="{BAEA44EC-25BA-7BB9-4A2A-5B5CE37F23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130" y="2209800"/>
                        <a:ext cx="6200470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7620000" cy="865188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US" sz="4000" dirty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Triage Categories:  ID-MED</a:t>
            </a:r>
          </a:p>
        </p:txBody>
      </p:sp>
      <p:sp>
        <p:nvSpPr>
          <p:cNvPr id="733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295400"/>
            <a:ext cx="7620000" cy="51054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sz="45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</a:rPr>
              <a:t>Immediate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n"/>
            </a:pPr>
            <a:r>
              <a:rPr lang="en-US" sz="41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</a:rPr>
              <a:t>Can’t follow commands, in respiratory distress, uncontrolled arterial bleeding, wrist pulse not palpable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sz="45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</a:rPr>
              <a:t>Delayed – Serious illness or injury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sz="45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</a:rPr>
              <a:t>Minimal – Minor illness or injury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sz="45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</a:rPr>
              <a:t>Expectant – not applicable for QTD</a:t>
            </a:r>
          </a:p>
          <a:p>
            <a:pPr>
              <a:lnSpc>
                <a:spcPct val="90000"/>
              </a:lnSpc>
              <a:buFont typeface="Wingdings" pitchFamily="2" charset="2"/>
              <a:buChar char="n"/>
            </a:pPr>
            <a:r>
              <a:rPr lang="en-US" sz="45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ＭＳ Ｐゴシック" charset="-128"/>
              </a:rPr>
              <a:t>Dead</a:t>
            </a:r>
            <a:r>
              <a:rPr lang="en-US" sz="4500" dirty="0">
                <a:ea typeface="ＭＳ Ｐゴシック" charset="-128"/>
              </a:rPr>
              <a:t> – hopefully not applicable for QTD</a:t>
            </a:r>
            <a:endParaRPr lang="en-US" sz="45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ＭＳ Ｐゴシック" charset="-128"/>
            </a:endParaRPr>
          </a:p>
          <a:p>
            <a:pPr lvl="2">
              <a:lnSpc>
                <a:spcPct val="90000"/>
              </a:lnSpc>
              <a:buFont typeface="Wingdings" pitchFamily="2" charset="2"/>
              <a:buChar char="n"/>
            </a:pPr>
            <a:r>
              <a:rPr lang="en-US" sz="39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</a:rPr>
              <a:t>(Ribbon/Tag zebra-striped)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884C13-8BEB-BB87-3BC4-B35F9172C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142" y="5334007"/>
            <a:ext cx="1523993" cy="152399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7620000" cy="865188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US" sz="4000" dirty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Triage ribbons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0EF12C-AB97-C592-411B-70CA21E25EED}"/>
              </a:ext>
            </a:extLst>
          </p:cNvPr>
          <p:cNvSpPr txBox="1"/>
          <p:nvPr/>
        </p:nvSpPr>
        <p:spPr>
          <a:xfrm>
            <a:off x="838200" y="1828800"/>
            <a:ext cx="6629400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indent="-274320" eaLnBrk="1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en-US" sz="3200" b="1" dirty="0">
                <a:solidFill>
                  <a:srgbClr val="F675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ORANGE Ribbons for contaminated victims</a:t>
            </a:r>
          </a:p>
          <a:p>
            <a:pPr marL="731520" lvl="1" indent="-274320" eaLnBrk="1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Black Dots to distinguish from red ribbons in poor light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EA0B365-A961-EA4A-7350-087183EEF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6105" y="3810000"/>
            <a:ext cx="250789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2868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B25839-C1B2-4C25-A42C-0B85502AAC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1404805" y="2251710"/>
            <a:ext cx="3840481" cy="2880360"/>
          </a:xfrm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012361" y="2057400"/>
            <a:ext cx="2131389" cy="371475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800" b="1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800" b="1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base">
              <a:spcAft>
                <a:spcPct val="0"/>
              </a:spcAft>
              <a:buClr>
                <a:srgbClr val="F9B639"/>
              </a:buClr>
            </a:pPr>
            <a:r>
              <a:rPr lang="en-US" sz="1575" dirty="0">
                <a:solidFill>
                  <a:srgbClr val="FF0000"/>
                </a:solidFill>
                <a:latin typeface="Trebuchet MS"/>
              </a:rPr>
              <a:t>C – </a:t>
            </a:r>
            <a:r>
              <a:rPr lang="en-US" sz="1575" u="sng" dirty="0">
                <a:solidFill>
                  <a:srgbClr val="FF0000"/>
                </a:solidFill>
                <a:latin typeface="Trebuchet MS"/>
              </a:rPr>
              <a:t>C</a:t>
            </a:r>
            <a:r>
              <a:rPr lang="en-US" sz="1575" dirty="0">
                <a:solidFill>
                  <a:srgbClr val="FF0000"/>
                </a:solidFill>
                <a:latin typeface="Trebuchet MS"/>
              </a:rPr>
              <a:t>ommands /Purposeful movements?</a:t>
            </a:r>
          </a:p>
          <a:p>
            <a:pPr fontAlgn="base">
              <a:spcAft>
                <a:spcPct val="0"/>
              </a:spcAft>
              <a:buClr>
                <a:srgbClr val="F9B639"/>
              </a:buClr>
            </a:pPr>
            <a:r>
              <a:rPr lang="en-US" sz="1575" dirty="0">
                <a:solidFill>
                  <a:srgbClr val="FF0000"/>
                </a:solidFill>
                <a:latin typeface="Trebuchet MS"/>
              </a:rPr>
              <a:t>R – </a:t>
            </a:r>
            <a:r>
              <a:rPr lang="en-US" sz="1575" u="sng" dirty="0">
                <a:solidFill>
                  <a:srgbClr val="FF0000"/>
                </a:solidFill>
                <a:latin typeface="Trebuchet MS"/>
              </a:rPr>
              <a:t>R</a:t>
            </a:r>
            <a:r>
              <a:rPr lang="en-US" sz="1575" dirty="0">
                <a:solidFill>
                  <a:srgbClr val="FF0000"/>
                </a:solidFill>
                <a:latin typeface="Trebuchet MS"/>
              </a:rPr>
              <a:t>espiratory Distress?</a:t>
            </a:r>
          </a:p>
          <a:p>
            <a:pPr fontAlgn="base">
              <a:spcAft>
                <a:spcPct val="0"/>
              </a:spcAft>
              <a:buClr>
                <a:srgbClr val="F9B639"/>
              </a:buClr>
            </a:pPr>
            <a:r>
              <a:rPr lang="en-US" sz="1575" dirty="0">
                <a:solidFill>
                  <a:srgbClr val="FF0000"/>
                </a:solidFill>
                <a:latin typeface="Trebuchet MS"/>
              </a:rPr>
              <a:t>A – Uncontrolled (</a:t>
            </a:r>
            <a:r>
              <a:rPr lang="en-US" sz="1575" u="sng" dirty="0">
                <a:solidFill>
                  <a:srgbClr val="FF0000"/>
                </a:solidFill>
                <a:latin typeface="Trebuchet MS"/>
              </a:rPr>
              <a:t>A</a:t>
            </a:r>
            <a:r>
              <a:rPr lang="en-US" sz="1575" dirty="0">
                <a:solidFill>
                  <a:srgbClr val="FF0000"/>
                </a:solidFill>
                <a:latin typeface="Trebuchet MS"/>
              </a:rPr>
              <a:t>rterial) bleeding?</a:t>
            </a:r>
          </a:p>
          <a:p>
            <a:pPr fontAlgn="base">
              <a:spcAft>
                <a:spcPct val="0"/>
              </a:spcAft>
              <a:buClr>
                <a:srgbClr val="F9B639"/>
              </a:buClr>
            </a:pPr>
            <a:r>
              <a:rPr lang="en-US" sz="1575" dirty="0">
                <a:solidFill>
                  <a:srgbClr val="FF0000"/>
                </a:solidFill>
                <a:latin typeface="Trebuchet MS"/>
              </a:rPr>
              <a:t>P – </a:t>
            </a:r>
            <a:r>
              <a:rPr lang="en-US" sz="1575" u="sng" dirty="0">
                <a:solidFill>
                  <a:srgbClr val="FF0000"/>
                </a:solidFill>
                <a:latin typeface="Trebuchet MS"/>
              </a:rPr>
              <a:t>P</a:t>
            </a:r>
            <a:r>
              <a:rPr lang="en-US" sz="1575" dirty="0">
                <a:solidFill>
                  <a:srgbClr val="FF0000"/>
                </a:solidFill>
                <a:latin typeface="Trebuchet MS"/>
              </a:rPr>
              <a:t>eripheral </a:t>
            </a:r>
            <a:r>
              <a:rPr lang="en-US" sz="1575" u="sng" dirty="0">
                <a:solidFill>
                  <a:srgbClr val="FF0000"/>
                </a:solidFill>
                <a:latin typeface="Trebuchet MS"/>
              </a:rPr>
              <a:t>P</a:t>
            </a:r>
            <a:r>
              <a:rPr lang="en-US" sz="1575" dirty="0">
                <a:solidFill>
                  <a:srgbClr val="FF0000"/>
                </a:solidFill>
                <a:latin typeface="Trebuchet MS"/>
              </a:rPr>
              <a:t>ulse </a:t>
            </a:r>
            <a:r>
              <a:rPr lang="en-US" sz="1575" u="sng" dirty="0">
                <a:solidFill>
                  <a:srgbClr val="FF0000"/>
                </a:solidFill>
                <a:latin typeface="Trebuchet MS"/>
              </a:rPr>
              <a:t>P</a:t>
            </a:r>
            <a:r>
              <a:rPr lang="en-US" sz="1575" dirty="0">
                <a:solidFill>
                  <a:srgbClr val="FF0000"/>
                </a:solidFill>
                <a:latin typeface="Trebuchet MS"/>
              </a:rPr>
              <a:t>resent?</a:t>
            </a:r>
          </a:p>
          <a:p>
            <a:pPr marL="0" indent="0">
              <a:buClr>
                <a:srgbClr val="F9B639"/>
              </a:buClr>
              <a:buNone/>
            </a:pPr>
            <a:endParaRPr lang="en-US" sz="1575" dirty="0">
              <a:solidFill>
                <a:srgbClr val="FF0000"/>
              </a:solidFill>
              <a:latin typeface="Trebuchet MS"/>
            </a:endParaRPr>
          </a:p>
          <a:p>
            <a:pPr marL="0" indent="0">
              <a:buClr>
                <a:srgbClr val="F9B639"/>
              </a:buClr>
              <a:buNone/>
            </a:pPr>
            <a:r>
              <a:rPr lang="en-US" sz="1575" dirty="0">
                <a:solidFill>
                  <a:prstClr val="black">
                    <a:lumMod val="95000"/>
                    <a:lumOff val="5000"/>
                  </a:prstClr>
                </a:solidFill>
                <a:latin typeface="Trebuchet MS"/>
              </a:rPr>
              <a:t>Clinically “bad” to one or more assessment questions:  patient is Red or Gray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11EA7A4-9B23-6ABB-C2D3-8EC628E44ECA}"/>
              </a:ext>
            </a:extLst>
          </p:cNvPr>
          <p:cNvSpPr txBox="1">
            <a:spLocks noChangeArrowheads="1"/>
          </p:cNvSpPr>
          <p:nvPr/>
        </p:nvSpPr>
        <p:spPr>
          <a:xfrm>
            <a:off x="5012361" y="1714501"/>
            <a:ext cx="2271713" cy="39953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800" b="1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800" b="1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Clr>
                <a:srgbClr val="F9B639"/>
              </a:buClr>
              <a:buNone/>
            </a:pPr>
            <a:r>
              <a:rPr lang="en-US" sz="1575" dirty="0">
                <a:solidFill>
                  <a:srgbClr val="E7ECED">
                    <a:lumMod val="25000"/>
                  </a:srgbClr>
                </a:solidFill>
                <a:latin typeface="Trebuchet MS"/>
              </a:rPr>
              <a:t>7-8 seconds:</a:t>
            </a:r>
          </a:p>
          <a:p>
            <a:pPr fontAlgn="base">
              <a:spcAft>
                <a:spcPct val="0"/>
              </a:spcAft>
              <a:buClr>
                <a:srgbClr val="F9B639"/>
              </a:buClr>
            </a:pPr>
            <a:endParaRPr lang="en-US" sz="1575" dirty="0">
              <a:solidFill>
                <a:srgbClr val="FF0000"/>
              </a:solidFill>
              <a:latin typeface="Trebuchet M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18EBEB-32DC-3B57-0518-A3E29F9B6FBF}"/>
              </a:ext>
            </a:extLst>
          </p:cNvPr>
          <p:cNvSpPr txBox="1">
            <a:spLocks noChangeArrowheads="1"/>
          </p:cNvSpPr>
          <p:nvPr/>
        </p:nvSpPr>
        <p:spPr>
          <a:xfrm>
            <a:off x="1485900" y="1028700"/>
            <a:ext cx="5715000" cy="648891"/>
          </a:xfrm>
          <a:prstGeom prst="rect">
            <a:avLst/>
          </a:prstGeom>
        </p:spPr>
        <p:txBody>
          <a:bodyPr vert="horz" lIns="34290" tIns="0" rIns="3429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000" dirty="0">
                <a:ln w="500">
                  <a:solidFill>
                    <a:srgbClr val="44546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FC000">
                        <a:tint val="13000"/>
                      </a:srgbClr>
                    </a:gs>
                    <a:gs pos="10000">
                      <a:srgbClr val="FFC000">
                        <a:tint val="20000"/>
                      </a:srgbClr>
                    </a:gs>
                    <a:gs pos="49000">
                      <a:srgbClr val="FFC000">
                        <a:tint val="70000"/>
                      </a:srgbClr>
                    </a:gs>
                    <a:gs pos="50000">
                      <a:srgbClr val="FFC000">
                        <a:tint val="97000"/>
                      </a:srgbClr>
                    </a:gs>
                    <a:gs pos="100000">
                      <a:srgbClr val="FFC000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64E2"/>
                  </a:outerShdw>
                </a:effectLst>
                <a:latin typeface="Trebuchet MS"/>
                <a:ea typeface="ＭＳ Ｐゴシック" charset="-128"/>
              </a:rPr>
              <a:t>SALT C-R-A-P Assessments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6940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1097280"/>
            <a:ext cx="5429250" cy="44577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ffectLst>
                  <a:outerShdw blurRad="38100" dist="38100" dir="2700000" algn="ctr" rotWithShape="0">
                    <a:srgbClr val="0064E2"/>
                  </a:outerShdw>
                </a:effectLst>
              </a:rPr>
              <a:t>Attach a Ribbon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485900" y="1771650"/>
            <a:ext cx="5772150" cy="3634740"/>
          </a:xfrm>
        </p:spPr>
        <p:txBody>
          <a:bodyPr/>
          <a:lstStyle/>
          <a:p>
            <a:pPr eaLnBrk="1" hangingPunct="1"/>
            <a:r>
              <a:rPr lang="en-US" sz="2550" dirty="0"/>
              <a:t>Use Triage Ribbon per the category you assigned</a:t>
            </a:r>
          </a:p>
          <a:p>
            <a:pPr lvl="1"/>
            <a:r>
              <a:rPr lang="en-US" sz="2250" dirty="0"/>
              <a:t>Right wrist for both Ribbon and Tag</a:t>
            </a:r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D6035D1-A5EE-F0F2-3D07-62D07A6B5A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18333" r="28750" b="45000"/>
          <a:stretch/>
        </p:blipFill>
        <p:spPr>
          <a:xfrm>
            <a:off x="2800350" y="4229100"/>
            <a:ext cx="2400300" cy="1257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F289E7-C369-348F-5D7D-022FF5FEC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657600"/>
            <a:ext cx="2174363" cy="16516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097280"/>
            <a:ext cx="5429250" cy="44577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ctr" rotWithShape="0">
                    <a:srgbClr val="0064E2"/>
                  </a:outerShdw>
                </a:effectLst>
                <a:latin typeface="Arial"/>
              </a:rPr>
              <a:t>Ribbons &amp; tags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828800"/>
            <a:ext cx="5429250" cy="1771650"/>
          </a:xfrm>
        </p:spPr>
        <p:txBody>
          <a:bodyPr>
            <a:normAutofit fontScale="92500" lnSpcReduction="10000"/>
          </a:bodyPr>
          <a:lstStyle/>
          <a:p>
            <a:r>
              <a:rPr lang="en-US" sz="2700" i="1" dirty="0"/>
              <a:t>Use Ribbons to attach the Tags</a:t>
            </a:r>
          </a:p>
          <a:p>
            <a:r>
              <a:rPr lang="en-US" sz="2700" dirty="0"/>
              <a:t>If Triage Category changes:</a:t>
            </a:r>
          </a:p>
          <a:p>
            <a:pPr lvl="1"/>
            <a:r>
              <a:rPr lang="en-US" sz="2700" dirty="0">
                <a:solidFill>
                  <a:srgbClr val="0064E2"/>
                </a:solidFill>
              </a:rPr>
              <a:t>Change the ribbon!</a:t>
            </a:r>
          </a:p>
          <a:p>
            <a:r>
              <a:rPr lang="en-US" sz="2700" dirty="0">
                <a:latin typeface="Arial"/>
              </a:rPr>
              <a:t>But keep the same Tag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7668" y="3943350"/>
            <a:ext cx="2650607" cy="1714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88D79B-0045-0F45-BA3E-FAD7CF58E5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35172" t="9687" r="45268" b="8313"/>
          <a:stretch/>
        </p:blipFill>
        <p:spPr bwMode="auto">
          <a:xfrm>
            <a:off x="6572250" y="2285088"/>
            <a:ext cx="1428750" cy="37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59162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12.4|8.2|4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|3.7|12.3|2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-MKT02517 GSH MASTER Template">
  <a:themeElements>
    <a:clrScheme name="1_G-MKT02517 GSH MASTER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G-MKT02517 GSH MASTER Template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G-MKT02517 GSH MASTE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-MKT02517 GSH MASTE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-MKT02517 GSH MASTE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-MKT02517 GSH MASTE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-MKT02517 GSH MASTE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-MKT02517 GSH MASTE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-MKT02517 GSH MASTE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-MKT02517 GSH MASTE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-MKT02517 GSH MASTE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-MKT02517 GSH MASTE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-MKT02517 GSH MASTE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-MKT02517 GSH MASTE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15308</TotalTime>
  <Words>437</Words>
  <Application>Microsoft Office PowerPoint</Application>
  <PresentationFormat>On-screen Show (4:3)</PresentationFormat>
  <Paragraphs>64</Paragraphs>
  <Slides>12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ＭＳ Ｐゴシック</vt:lpstr>
      <vt:lpstr>Arial</vt:lpstr>
      <vt:lpstr>Times</vt:lpstr>
      <vt:lpstr>Times New Roman</vt:lpstr>
      <vt:lpstr>Trebuchet MS</vt:lpstr>
      <vt:lpstr>Wingdings</vt:lpstr>
      <vt:lpstr>Wingdings 2</vt:lpstr>
      <vt:lpstr>Opulent</vt:lpstr>
      <vt:lpstr>1_G-MKT02517 GSH MASTER Template</vt:lpstr>
      <vt:lpstr>Slide</vt:lpstr>
      <vt:lpstr>Triage &amp; Tools for QTD</vt:lpstr>
      <vt:lpstr>Quarterly Triage Days</vt:lpstr>
      <vt:lpstr>Quarterly Triage Days</vt:lpstr>
      <vt:lpstr>PowerPoint Presentation</vt:lpstr>
      <vt:lpstr>Triage Categories:  ID-MED</vt:lpstr>
      <vt:lpstr>Triage ribbons</vt:lpstr>
      <vt:lpstr>PowerPoint Presentation</vt:lpstr>
      <vt:lpstr>Attach a Ribbon</vt:lpstr>
      <vt:lpstr>Ribbons &amp; tags </vt:lpstr>
      <vt:lpstr>TAG the Patient</vt:lpstr>
      <vt:lpstr>QTD Tags</vt:lpstr>
      <vt:lpstr>expectations</vt:lpstr>
    </vt:vector>
  </TitlesOfParts>
  <Company>Richard/Schwartz 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SALT Triage &amp; MCI Training</dc:title>
  <dc:creator>Jordan Marsh</dc:creator>
  <cp:lastModifiedBy>DeVore, Kay</cp:lastModifiedBy>
  <cp:revision>407</cp:revision>
  <cp:lastPrinted>2025-07-01T15:45:33Z</cp:lastPrinted>
  <dcterms:created xsi:type="dcterms:W3CDTF">2009-05-26T01:41:37Z</dcterms:created>
  <dcterms:modified xsi:type="dcterms:W3CDTF">2025-07-01T15:46:28Z</dcterms:modified>
</cp:coreProperties>
</file>